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3" autoAdjust="0"/>
    <p:restoredTop sz="94660"/>
  </p:normalViewPr>
  <p:slideViewPr>
    <p:cSldViewPr>
      <p:cViewPr varScale="1">
        <p:scale>
          <a:sx n="65" d="100"/>
          <a:sy n="65" d="100"/>
        </p:scale>
        <p:origin x="-12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9486609A-C449-4433-9490-4CCB51373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25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0C6AE-56C1-4B9A-959F-1C64AB409061}" type="datetimeFigureOut">
              <a:rPr lang="en-US" smtClean="0"/>
              <a:pPr/>
              <a:t>4/27/2016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83B3C8-9CB9-4F92-AF35-66A47FE922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94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83B3C8-9CB9-4F92-AF35-66A47FE92204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CBACB74-004B-4945-8E6F-232D7CFE42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9E0480-2DB2-4BCB-90AB-8CE523F37CB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B138C6-DAD7-4ED5-B166-8077989092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94C8429A-7DB7-48B4-8C44-DFF8569160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A95AD4AB-B738-46DC-984A-83FC2B6276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A6E01F97-E108-44A6-8058-BF114337461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6A0702-56A3-4EE8-A706-0B7F2AAC8EB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C1E11719-2F22-436F-AFFA-E449D01AE7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A70AB15-291E-487A-9924-91A1331AF5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7307D020-B4FE-4EF4-BD27-7AC8BE1DD0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dirty="0" err="1" smtClean="0"/>
              <a:t>24Feb2013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24Feb2013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51C32BF-041E-435A-95FE-45FA4056B7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</p:sldLayoutIdLst>
  <p:hf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776288"/>
            <a:ext cx="8298656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100" dirty="0" smtClean="0"/>
              <a:t>SDASA FINANCIAL ACCOUNTING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Jan 1, </a:t>
            </a:r>
            <a:r>
              <a:rPr lang="en-US" sz="3600" dirty="0" smtClean="0"/>
              <a:t>2015 </a:t>
            </a:r>
            <a:r>
              <a:rPr lang="en-US" sz="3600" dirty="0" smtClean="0"/>
              <a:t>– Dec 31, </a:t>
            </a:r>
            <a:r>
              <a:rPr lang="en-US" sz="3600" dirty="0" smtClean="0"/>
              <a:t>2015</a:t>
            </a:r>
            <a:endParaRPr lang="en-US" sz="36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Treasurer: Patricia English</a:t>
            </a:r>
          </a:p>
          <a:p>
            <a:pPr eaLnBrk="1" hangingPunct="1"/>
            <a:r>
              <a:rPr lang="en-US" sz="2800" dirty="0" smtClean="0"/>
              <a:t>SDASA Business Meeting</a:t>
            </a:r>
          </a:p>
          <a:p>
            <a:pPr eaLnBrk="1" hangingPunct="1"/>
            <a:r>
              <a:rPr lang="en-US" sz="2800" dirty="0" smtClean="0"/>
              <a:t>April </a:t>
            </a:r>
            <a:r>
              <a:rPr lang="en-US" sz="2800" dirty="0" smtClean="0"/>
              <a:t>27, 2016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67494"/>
            <a:ext cx="8534400" cy="13990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SDASA Overall Summary </a:t>
            </a:r>
            <a:r>
              <a:rPr lang="en-US" sz="4400" dirty="0" smtClean="0"/>
              <a:t>2015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sz="30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Balance on </a:t>
            </a:r>
            <a:r>
              <a:rPr lang="en-US" dirty="0" smtClean="0"/>
              <a:t>01/01/2015: $</a:t>
            </a:r>
            <a:r>
              <a:rPr lang="en-US" dirty="0" smtClean="0"/>
              <a:t>5769.43</a:t>
            </a:r>
            <a:endParaRPr lang="en-US" dirty="0" smtClean="0">
              <a:solidFill>
                <a:srgbClr val="BFBFBF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Total income: </a:t>
            </a:r>
            <a:r>
              <a:rPr lang="en-US" dirty="0" smtClean="0"/>
              <a:t>$</a:t>
            </a:r>
            <a:r>
              <a:rPr lang="en-US" dirty="0" smtClean="0"/>
              <a:t>4,644.58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Total expenses: </a:t>
            </a:r>
            <a:r>
              <a:rPr lang="en-US" dirty="0" smtClean="0"/>
              <a:t>$4,7</a:t>
            </a:r>
            <a:r>
              <a:rPr lang="en-US" dirty="0" smtClean="0"/>
              <a:t>84.25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Balance on 12/31/2014: $ </a:t>
            </a:r>
            <a:r>
              <a:rPr lang="en-US" dirty="0" smtClean="0"/>
              <a:t>5,629.76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Income </a:t>
            </a:r>
            <a:r>
              <a:rPr lang="en-US" dirty="0" smtClean="0"/>
              <a:t>2015</a:t>
            </a:r>
            <a:endParaRPr lang="en-US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310696"/>
              </p:ext>
            </p:extLst>
          </p:nvPr>
        </p:nvGraphicFramePr>
        <p:xfrm>
          <a:off x="1066800" y="2209800"/>
          <a:ext cx="7086600" cy="1606296"/>
        </p:xfrm>
        <a:graphic>
          <a:graphicData uri="http://schemas.openxmlformats.org/drawingml/2006/table">
            <a:tbl>
              <a:tblPr/>
              <a:tblGrid>
                <a:gridCol w="4816992"/>
                <a:gridCol w="1186451"/>
                <a:gridCol w="1083157"/>
              </a:tblGrid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Calibri"/>
                          <a:ea typeface="Calibri"/>
                          <a:cs typeface="Times New Roman"/>
                        </a:rPr>
                        <a:t> Membership Dues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$850.00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latin typeface="Calibri"/>
                          <a:ea typeface="Calibri"/>
                          <a:cs typeface="Times New Roman"/>
                        </a:rPr>
                        <a:t>ASA</a:t>
                      </a: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 Traveling Course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3,606.43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latin typeface="Calibri"/>
                          <a:ea typeface="Calibri"/>
                          <a:cs typeface="Times New Roman"/>
                        </a:rPr>
                        <a:t>Roundtable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188.15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TOTAL INCOME</a:t>
                      </a: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4644.58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356" marR="6035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SDASA Expenses </a:t>
            </a:r>
            <a:r>
              <a:rPr lang="en-US" dirty="0" smtClean="0"/>
              <a:t>2015</a:t>
            </a: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166835"/>
              </p:ext>
            </p:extLst>
          </p:nvPr>
        </p:nvGraphicFramePr>
        <p:xfrm>
          <a:off x="1066801" y="1524000"/>
          <a:ext cx="7467599" cy="2736242"/>
        </p:xfrm>
        <a:graphic>
          <a:graphicData uri="http://schemas.openxmlformats.org/drawingml/2006/table">
            <a:tbl>
              <a:tblPr/>
              <a:tblGrid>
                <a:gridCol w="5257799"/>
                <a:gridCol w="1143000"/>
                <a:gridCol w="1066800"/>
              </a:tblGrid>
              <a:tr h="2921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Other (exec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comm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meeting, supplies)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$234.00</a:t>
                      </a:r>
                      <a:endParaRPr lang="en-US" sz="1800" dirty="0" smtClean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Annual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Business 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Meeting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221.07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9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Science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Fair and UCSD Statistics Honors </a:t>
                      </a: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(March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&amp; April 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2015)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600.00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latin typeface="Calibri"/>
                          <a:ea typeface="Calibri"/>
                          <a:cs typeface="Times New Roman"/>
                        </a:rPr>
                        <a:t>ASA</a:t>
                      </a:r>
                      <a:r>
                        <a:rPr lang="en-US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Traveling Course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3209.53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Roundtable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199.65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2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Bob Newcomb memorial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320.00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/>
                          <a:ea typeface="Calibri"/>
                          <a:cs typeface="Times New Roman"/>
                        </a:rPr>
                        <a:t>TOTAL EXPENSES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/>
                          <a:ea typeface="Calibri"/>
                          <a:cs typeface="Times New Roman"/>
                        </a:rPr>
                        <a:t>$4784.25</a:t>
                      </a:r>
                      <a:endParaRPr lang="en-US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134" marR="5113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143000" y="4495800"/>
            <a:ext cx="69436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We participated in the Bob Newcomb Memorial (November) and held a 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roundtable discussion Dec 1, 2014.  Expenses weren’t paid until 2015.</a:t>
            </a:r>
          </a:p>
          <a:p>
            <a:endParaRPr lang="en-US" dirty="0" smtClean="0">
              <a:latin typeface="Calibri" panose="020F0502020204030204" pitchFamily="34" charset="0"/>
            </a:endParaRPr>
          </a:p>
          <a:p>
            <a:r>
              <a:rPr lang="en-US" dirty="0" smtClean="0">
                <a:latin typeface="Calibri" panose="020F0502020204030204" pitchFamily="34" charset="0"/>
              </a:rPr>
              <a:t>Bob Newcomb:	 $320.00 (3 chapters split the expenses)</a:t>
            </a:r>
          </a:p>
          <a:p>
            <a:r>
              <a:rPr lang="en-US" dirty="0" smtClean="0">
                <a:latin typeface="Calibri" panose="020F0502020204030204" pitchFamily="34" charset="0"/>
              </a:rPr>
              <a:t>Roundtable: 	 $175.68</a:t>
            </a:r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SDASA Summary </a:t>
            </a:r>
            <a:r>
              <a:rPr lang="en-US" sz="4000" dirty="0" smtClean="0"/>
              <a:t>2015: </a:t>
            </a:r>
            <a:r>
              <a:rPr lang="en-US" sz="4000" dirty="0" smtClean="0"/>
              <a:t>Treasurer Comments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90600" y="1676400"/>
            <a:ext cx="76962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Calibri" pitchFamily="34" charset="0"/>
              </a:rPr>
              <a:t>For the second year in a row, we </a:t>
            </a:r>
            <a:r>
              <a:rPr lang="en-US" sz="2200" dirty="0" smtClean="0">
                <a:latin typeface="Calibri" pitchFamily="34" charset="0"/>
              </a:rPr>
              <a:t>did not have a picnic.</a:t>
            </a:r>
          </a:p>
          <a:p>
            <a:endParaRPr lang="en-US" sz="2200" dirty="0">
              <a:latin typeface="Calibri" pitchFamily="34" charset="0"/>
            </a:endParaRPr>
          </a:p>
          <a:p>
            <a:r>
              <a:rPr lang="en-US" sz="2200" dirty="0" smtClean="0">
                <a:latin typeface="Calibri" pitchFamily="34" charset="0"/>
              </a:rPr>
              <a:t>2013 </a:t>
            </a:r>
            <a:r>
              <a:rPr lang="en-US" sz="2200" dirty="0" smtClean="0">
                <a:latin typeface="Calibri" pitchFamily="34" charset="0"/>
              </a:rPr>
              <a:t>net loss:             $376.00</a:t>
            </a:r>
          </a:p>
          <a:p>
            <a:r>
              <a:rPr lang="en-US" sz="2200" dirty="0" smtClean="0">
                <a:latin typeface="Calibri" pitchFamily="34" charset="0"/>
              </a:rPr>
              <a:t>2014 net loss:	         $</a:t>
            </a:r>
            <a:r>
              <a:rPr lang="en-US" sz="2200" dirty="0" smtClean="0">
                <a:latin typeface="Calibri" pitchFamily="34" charset="0"/>
              </a:rPr>
              <a:t>737.33</a:t>
            </a:r>
          </a:p>
          <a:p>
            <a:r>
              <a:rPr lang="en-US" sz="2200" dirty="0" smtClean="0">
                <a:latin typeface="Calibri" pitchFamily="34" charset="0"/>
              </a:rPr>
              <a:t>2015 net loss:	         $139.67</a:t>
            </a:r>
            <a:endParaRPr lang="en-US" sz="2200" dirty="0" smtClean="0">
              <a:latin typeface="Calibri" pitchFamily="34" charset="0"/>
            </a:endParaRPr>
          </a:p>
          <a:p>
            <a:endParaRPr lang="en-US" sz="2200" dirty="0" smtClean="0">
              <a:latin typeface="Calibri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Our traveling course was shared with 2 other chapters. We </a:t>
            </a:r>
            <a:r>
              <a:rPr lang="en-US" sz="2200" smtClean="0">
                <a:latin typeface="Calibri" pitchFamily="34" charset="0"/>
              </a:rPr>
              <a:t>made $396.90 </a:t>
            </a:r>
            <a:r>
              <a:rPr lang="en-US" sz="2200" dirty="0" smtClean="0">
                <a:latin typeface="Calibri" pitchFamily="34" charset="0"/>
              </a:rPr>
              <a:t>on the course. If we get the traveling course, we will again charge enough to cover costs and make a bit to cover other events.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Local </a:t>
            </a:r>
            <a:r>
              <a:rPr lang="en-US" sz="2200" dirty="0" smtClean="0">
                <a:latin typeface="Calibri" pitchFamily="34" charset="0"/>
              </a:rPr>
              <a:t>members: need to renew every </a:t>
            </a:r>
            <a:r>
              <a:rPr lang="en-US" sz="2200" dirty="0" smtClean="0">
                <a:latin typeface="Calibri" pitchFamily="34" charset="0"/>
              </a:rPr>
              <a:t>year, membership expires on 12/31/xx.  </a:t>
            </a:r>
            <a:r>
              <a:rPr lang="en-US" sz="2200" dirty="0" smtClean="0">
                <a:latin typeface="Calibri" pitchFamily="34" charset="0"/>
              </a:rPr>
              <a:t>$10 full, $5 student/retired.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latin typeface="Calibri" pitchFamily="34" charset="0"/>
              </a:rPr>
              <a:t>We are now receiving </a:t>
            </a:r>
            <a:r>
              <a:rPr lang="en-US" sz="2200" dirty="0" err="1" smtClean="0">
                <a:latin typeface="Calibri" pitchFamily="34" charset="0"/>
              </a:rPr>
              <a:t>ASA</a:t>
            </a:r>
            <a:r>
              <a:rPr lang="en-US" sz="2200" dirty="0" smtClean="0">
                <a:latin typeface="Calibri" pitchFamily="34" charset="0"/>
              </a:rPr>
              <a:t> Dues with direct deposit (yay!)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20A95-F23E-4E0D-98ED-2D1D09208DB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1594</TotalTime>
  <Words>162</Words>
  <Application>Microsoft Office PowerPoint</Application>
  <PresentationFormat>On-screen Show (4:3)</PresentationFormat>
  <Paragraphs>56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SDASA FINANCIAL ACCOUNTING Jan 1, 2015 – Dec 31, 2015</vt:lpstr>
      <vt:lpstr> SDASA Overall Summary 2015  </vt:lpstr>
      <vt:lpstr>SDASA Income 2015</vt:lpstr>
      <vt:lpstr>SDASA Expenses 2015</vt:lpstr>
      <vt:lpstr>SDASA Summary 2015: Treasurer Comments</vt:lpstr>
    </vt:vector>
  </TitlesOfParts>
  <Company>Amylin Pharmaceuticals,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SDASA Treasurer Update</dc:title>
  <dc:creator>Xuesong Guan</dc:creator>
  <cp:lastModifiedBy>English, Patricia</cp:lastModifiedBy>
  <cp:revision>158</cp:revision>
  <dcterms:created xsi:type="dcterms:W3CDTF">2007-11-10T00:05:36Z</dcterms:created>
  <dcterms:modified xsi:type="dcterms:W3CDTF">2016-04-27T16:37:19Z</dcterms:modified>
</cp:coreProperties>
</file>